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1" roundtripDataSignature="AMtx7mhK4uJsGd5a4Qv1vaUOttrflLT2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ick.nl.npr.org/?qs=1be14910be95505ecdf2ae43db3d8e9e94d59280ab3c573fd44ddcbcc282ca31a7b5ff18012a435db9f92d9d141e8511b1e7de04c05b81f7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67f7dd05b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f67f7dd05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f67f7dd05b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67f7dd05b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f67f7dd05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f67f7dd05b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67f7dd05b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f67f7dd05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f67f7dd05b_0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U.S. Bureau of Labor Statistics </a:t>
            </a:r>
            <a:r>
              <a:rPr lang="en-US" sz="1300">
                <a:solidFill>
                  <a:srgbClr val="5076B8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announced</a:t>
            </a:r>
            <a:r>
              <a:rPr lang="en-US" sz="13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that 4.3 million Americans, or 2.9% of the entire workforce, quit their jobs in August</a:t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b39790ad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fb39790ad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67f7dd0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 positives are not all that costly as performing an intervention on employees who might not be seeking to leave could be , while false negatives could result in overlook employees that are highly likely to leave which has a large cost </a:t>
            </a:r>
            <a:endParaRPr/>
          </a:p>
        </p:txBody>
      </p:sp>
      <p:sp>
        <p:nvSpPr>
          <p:cNvPr id="108" name="Google Shape;108;gf67f7dd05b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67f7dd05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False positives are not all that costly as performing an intervention on employees who might not be seeking to leave could be , while false negatives could result in overlook employees that are highly likely to leave which has a large cost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not quite as concerned about precision, we are not necessarily aiming to </a:t>
            </a:r>
            <a:endParaRPr/>
          </a:p>
        </p:txBody>
      </p:sp>
      <p:sp>
        <p:nvSpPr>
          <p:cNvPr id="115" name="Google Shape;115;gf67f7dd05b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67f7dd05b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67f7dd05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f67f7dd05b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67f7dd05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f67f7dd05b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67f7dd05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f67f7dd05b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2639616" y="5356742"/>
            <a:ext cx="6912770" cy="808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Gulimche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8"/>
          <p:cNvSpPr txBox="1"/>
          <p:nvPr>
            <p:ph type="ctrTitle"/>
          </p:nvPr>
        </p:nvSpPr>
        <p:spPr>
          <a:xfrm>
            <a:off x="2639616" y="3429001"/>
            <a:ext cx="6912768" cy="2016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Gulimche"/>
              <a:buNone/>
              <a:defRPr b="0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/>
          <p:nvPr>
            <p:ph idx="2" type="pic"/>
          </p:nvPr>
        </p:nvSpPr>
        <p:spPr>
          <a:xfrm>
            <a:off x="0" y="-1"/>
            <a:ext cx="609600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idx="10" type="dt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10"/>
          <p:cNvSpPr/>
          <p:nvPr>
            <p:ph idx="2" type="pic"/>
          </p:nvPr>
        </p:nvSpPr>
        <p:spPr>
          <a:xfrm rot="-5400000">
            <a:off x="-1483214" y="1547658"/>
            <a:ext cx="6823768" cy="37626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idx="10" type="dt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766763" y="476250"/>
            <a:ext cx="8641605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b="1" sz="4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2" type="body"/>
          </p:nvPr>
        </p:nvSpPr>
        <p:spPr>
          <a:xfrm>
            <a:off x="766763" y="1916832"/>
            <a:ext cx="10575925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i="1" sz="20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1"/>
          <p:cNvSpPr/>
          <p:nvPr/>
        </p:nvSpPr>
        <p:spPr>
          <a:xfrm>
            <a:off x="9336360" y="0"/>
            <a:ext cx="2855640" cy="1556792"/>
          </a:xfrm>
          <a:prstGeom prst="triangle">
            <a:avLst>
              <a:gd fmla="val 50000" name="adj"/>
            </a:avLst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/>
          <p:nvPr/>
        </p:nvSpPr>
        <p:spPr>
          <a:xfrm>
            <a:off x="9336360" y="792088"/>
            <a:ext cx="2855640" cy="1556792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2"/>
          <p:cNvPicPr preferRelativeResize="0"/>
          <p:nvPr/>
        </p:nvPicPr>
        <p:blipFill rotWithShape="1">
          <a:blip r:embed="rId2">
            <a:alphaModFix/>
          </a:blip>
          <a:srcRect b="11010" l="0" r="0" t="69679"/>
          <a:stretch/>
        </p:blipFill>
        <p:spPr>
          <a:xfrm>
            <a:off x="0" y="0"/>
            <a:ext cx="12192000" cy="156503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2"/>
          <p:cNvSpPr txBox="1"/>
          <p:nvPr>
            <p:ph idx="10" type="dt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 rot="-2700000">
            <a:off x="527677" y="4701437"/>
            <a:ext cx="1623960" cy="162396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2"/>
          <p:cNvSpPr/>
          <p:nvPr/>
        </p:nvSpPr>
        <p:spPr>
          <a:xfrm>
            <a:off x="0" y="1565030"/>
            <a:ext cx="12192000" cy="78837"/>
          </a:xfrm>
          <a:prstGeom prst="rect">
            <a:avLst/>
          </a:prstGeom>
          <a:solidFill>
            <a:srgbClr val="7F7F7F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766763" y="476250"/>
            <a:ext cx="8641605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766763" y="1916832"/>
            <a:ext cx="10575925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i="1" sz="20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0" type="dt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1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609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165600" y="6429399"/>
            <a:ext cx="3860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737600" y="6429399"/>
            <a:ext cx="28448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"/>
          <p:cNvPicPr preferRelativeResize="0"/>
          <p:nvPr>
            <p:ph idx="2" type="pic"/>
          </p:nvPr>
        </p:nvPicPr>
        <p:blipFill rotWithShape="1">
          <a:blip r:embed="rId3">
            <a:alphaModFix amt="44000"/>
          </a:blip>
          <a:srcRect b="7827" l="0" r="0" t="7827"/>
          <a:stretch/>
        </p:blipFill>
        <p:spPr>
          <a:xfrm>
            <a:off x="0" y="0"/>
            <a:ext cx="12191997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/>
          <p:nvPr/>
        </p:nvSpPr>
        <p:spPr>
          <a:xfrm>
            <a:off x="380675" y="3577475"/>
            <a:ext cx="11478185" cy="3284929"/>
          </a:xfrm>
          <a:custGeom>
            <a:rect b="b" l="l" r="r" t="t"/>
            <a:pathLst>
              <a:path extrusionOk="0" h="6197979" w="12146228">
                <a:moveTo>
                  <a:pt x="0" y="6189271"/>
                </a:moveTo>
                <a:lnTo>
                  <a:pt x="6064406" y="0"/>
                </a:lnTo>
                <a:lnTo>
                  <a:pt x="12146228" y="6197979"/>
                </a:lnTo>
                <a:lnTo>
                  <a:pt x="0" y="6189271"/>
                </a:lnTo>
                <a:close/>
              </a:path>
            </a:pathLst>
          </a:custGeom>
          <a:solidFill>
            <a:srgbClr val="254181">
              <a:alpha val="66666"/>
            </a:srgbClr>
          </a:solidFill>
          <a:ln>
            <a:noFill/>
          </a:ln>
          <a:effectLst>
            <a:outerShdw blurRad="842963" rotWithShape="0" algn="bl" dir="5400000" dist="19050">
              <a:srgbClr val="000000">
                <a:alpha val="8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"/>
          <p:cNvSpPr txBox="1"/>
          <p:nvPr>
            <p:ph type="ctrTitle"/>
          </p:nvPr>
        </p:nvSpPr>
        <p:spPr>
          <a:xfrm>
            <a:off x="1846050" y="614300"/>
            <a:ext cx="8216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Gulimche"/>
              <a:buNone/>
            </a:pPr>
            <a:r>
              <a:rPr b="1" lang="en-US" sz="4500">
                <a:solidFill>
                  <a:schemeClr val="dk1"/>
                </a:solidFill>
              </a:rPr>
              <a:t>Classification Modeling to </a:t>
            </a:r>
            <a:r>
              <a:rPr b="1" lang="en-US" sz="4500">
                <a:solidFill>
                  <a:schemeClr val="dk1"/>
                </a:solidFill>
              </a:rPr>
              <a:t>Predict</a:t>
            </a:r>
            <a:r>
              <a:rPr b="1" lang="en-US" sz="4500">
                <a:solidFill>
                  <a:schemeClr val="dk1"/>
                </a:solidFill>
              </a:rPr>
              <a:t> and Reduce Employee Attrition </a:t>
            </a:r>
            <a:endParaRPr b="1" sz="4500">
              <a:solidFill>
                <a:schemeClr val="dk1"/>
              </a:solidFill>
            </a:endParaRPr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935700" y="2469242"/>
            <a:ext cx="4320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Gulimche"/>
              <a:buNone/>
            </a:pPr>
            <a:r>
              <a:rPr b="1" lang="en-US" sz="3500">
                <a:solidFill>
                  <a:schemeClr val="dk1"/>
                </a:solidFill>
              </a:rPr>
              <a:t>By Nicholas Bronson</a:t>
            </a:r>
            <a:endParaRPr b="1" sz="3500">
              <a:solidFill>
                <a:schemeClr val="dk1"/>
              </a:solidFill>
            </a:endParaRPr>
          </a:p>
        </p:txBody>
      </p:sp>
      <p:pic>
        <p:nvPicPr>
          <p:cNvPr id="62" name="Google Shape;62;p1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4909375" y="4567625"/>
            <a:ext cx="2373250" cy="18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7f7dd05b_0_114"/>
          <p:cNvSpPr txBox="1"/>
          <p:nvPr>
            <p:ph idx="1" type="body"/>
          </p:nvPr>
        </p:nvSpPr>
        <p:spPr>
          <a:xfrm>
            <a:off x="726138" y="476250"/>
            <a:ext cx="8641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accent6"/>
                </a:solidFill>
              </a:rPr>
              <a:t>Feature Importance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64" name="Google Shape;164;gf67f7dd05b_0_114"/>
          <p:cNvSpPr txBox="1"/>
          <p:nvPr>
            <p:ph idx="2" type="body"/>
          </p:nvPr>
        </p:nvSpPr>
        <p:spPr>
          <a:xfrm>
            <a:off x="888663" y="1916832"/>
            <a:ext cx="10575900" cy="4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i="0" lang="en-US" sz="2200">
                <a:highlight>
                  <a:srgbClr val="FFFFFF"/>
                </a:highlight>
              </a:rPr>
              <a:t>A random forest regressor assisted in determining the following factors have the most influence on attrition:</a:t>
            </a:r>
            <a:endParaRPr i="0" sz="22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200">
              <a:highlight>
                <a:srgbClr val="FFFFFF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Satisfaction level</a:t>
            </a:r>
            <a:endParaRPr sz="2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Recency of last evaluation</a:t>
            </a:r>
            <a:endParaRPr sz="2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Number of projects</a:t>
            </a:r>
            <a:endParaRPr sz="2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Average monthly hours</a:t>
            </a:r>
            <a:endParaRPr sz="2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○"/>
            </a:pPr>
            <a:r>
              <a:rPr lang="en-US" sz="22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Time spent with the company </a:t>
            </a:r>
            <a:endParaRPr sz="22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-US" sz="2200"/>
              <a:t> </a:t>
            </a:r>
            <a:endParaRPr i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i="0" sz="3000"/>
          </a:p>
        </p:txBody>
      </p:sp>
      <p:pic>
        <p:nvPicPr>
          <p:cNvPr id="165" name="Google Shape;165;gf67f7dd05b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075" y="2503087"/>
            <a:ext cx="4751249" cy="34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>
            <p:ph idx="1" type="body"/>
          </p:nvPr>
        </p:nvSpPr>
        <p:spPr>
          <a:xfrm>
            <a:off x="766763" y="476250"/>
            <a:ext cx="8641605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</a:pPr>
            <a:r>
              <a:rPr lang="en-US"/>
              <a:t>04 </a:t>
            </a:r>
            <a:r>
              <a:rPr lang="en-US"/>
              <a:t>Conclusions &amp; </a:t>
            </a:r>
            <a:r>
              <a:rPr lang="en-US"/>
              <a:t>Recommendations</a:t>
            </a:r>
            <a:endParaRPr/>
          </a:p>
        </p:txBody>
      </p:sp>
      <p:sp>
        <p:nvSpPr>
          <p:cNvPr id="171" name="Google Shape;171;p4"/>
          <p:cNvSpPr txBox="1"/>
          <p:nvPr>
            <p:ph idx="2" type="body"/>
          </p:nvPr>
        </p:nvSpPr>
        <p:spPr>
          <a:xfrm>
            <a:off x="766763" y="1746207"/>
            <a:ext cx="10575900" cy="46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/>
              <a:t>Conclusions: </a:t>
            </a:r>
            <a:endParaRPr b="1" i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i="0" lang="en-US"/>
              <a:t>Our</a:t>
            </a:r>
            <a:r>
              <a:rPr i="0" lang="en-US"/>
              <a:t> model can be used </a:t>
            </a:r>
            <a:r>
              <a:rPr b="1" i="0" lang="en-US"/>
              <a:t>now</a:t>
            </a:r>
            <a:r>
              <a:rPr i="0" lang="en-US"/>
              <a:t> and perhaps </a:t>
            </a:r>
            <a:r>
              <a:rPr b="1" i="0" lang="en-US"/>
              <a:t>again in several months</a:t>
            </a:r>
            <a:r>
              <a:rPr i="0" lang="en-US"/>
              <a:t> to classify employees as those likely to leave and those likely to stay</a:t>
            </a:r>
            <a:endParaRPr i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i="0" lang="en-US"/>
              <a:t>Satisfaction, time spent with the company, and working hours</a:t>
            </a:r>
            <a:r>
              <a:rPr i="0" lang="en-US"/>
              <a:t> a month are features influencing employee retention</a:t>
            </a:r>
            <a:endParaRPr i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i="0" lang="en-US"/>
              <a:t>An </a:t>
            </a:r>
            <a:r>
              <a:rPr i="0" lang="en-US"/>
              <a:t>intervention might target specific employees</a:t>
            </a:r>
            <a:r>
              <a:rPr i="0" lang="en-US"/>
              <a:t>, those misclassified as employees who would leave, and those who are classified as so in the future </a:t>
            </a:r>
            <a:endParaRPr i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/>
              <a:t> </a:t>
            </a:r>
            <a:endParaRPr i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/>
              <a:t>Recommendations</a:t>
            </a:r>
            <a:r>
              <a:rPr b="1" i="0" lang="en-US"/>
              <a:t>:</a:t>
            </a:r>
            <a:endParaRPr b="1" i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i="0" lang="en-US"/>
              <a:t>Roll out an intervention </a:t>
            </a:r>
            <a:r>
              <a:rPr b="1" i="0" lang="en-US"/>
              <a:t>targeted at identified employees</a:t>
            </a:r>
            <a:endParaRPr b="1" i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i="0" lang="en-US"/>
              <a:t>Perhaps </a:t>
            </a:r>
            <a:r>
              <a:rPr i="0" lang="en-US"/>
              <a:t>consider</a:t>
            </a:r>
            <a:r>
              <a:rPr i="0" lang="en-US"/>
              <a:t> </a:t>
            </a:r>
            <a:r>
              <a:rPr b="1" i="0" lang="en-US"/>
              <a:t>adjusting policies around working hours, and incentives/recognition for longstanding employees</a:t>
            </a:r>
            <a:r>
              <a:rPr i="0" lang="en-US"/>
              <a:t> </a:t>
            </a:r>
            <a:r>
              <a:rPr i="0" lang="en-US"/>
              <a:t>company-</a:t>
            </a:r>
            <a:r>
              <a:rPr i="0" lang="en-US"/>
              <a:t>wide</a:t>
            </a:r>
            <a:endParaRPr i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i="0" lang="en-US"/>
              <a:t>Inquire </a:t>
            </a:r>
            <a:r>
              <a:rPr i="0" lang="en-US"/>
              <a:t>about</a:t>
            </a:r>
            <a:r>
              <a:rPr i="0" lang="en-US"/>
              <a:t> and </a:t>
            </a:r>
            <a:r>
              <a:rPr i="0" lang="en-US"/>
              <a:t>address</a:t>
            </a:r>
            <a:r>
              <a:rPr i="0" lang="en-US"/>
              <a:t> employee satisfaction levels, create a feedback loop </a:t>
            </a:r>
            <a:endParaRPr i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idx="1" type="body"/>
          </p:nvPr>
        </p:nvSpPr>
        <p:spPr>
          <a:xfrm>
            <a:off x="766763" y="476250"/>
            <a:ext cx="8641605" cy="83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accent6"/>
                </a:solidFill>
              </a:rPr>
              <a:t>05</a:t>
            </a:r>
            <a:r>
              <a:rPr b="0" lang="en-US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chemeClr val="accent6"/>
                </a:solidFill>
              </a:rPr>
              <a:t>Next Steps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78" name="Google Shape;178;p5"/>
          <p:cNvSpPr txBox="1"/>
          <p:nvPr>
            <p:ph idx="2" type="body"/>
          </p:nvPr>
        </p:nvSpPr>
        <p:spPr>
          <a:xfrm>
            <a:off x="1457450" y="2233701"/>
            <a:ext cx="10575900" cy="3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 lnSpcReduction="20000"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arenR"/>
            </a:pPr>
            <a:r>
              <a:rPr b="1" i="0" lang="en-US" sz="3000"/>
              <a:t>Gather additional data, re-train models continuously </a:t>
            </a:r>
            <a:endParaRPr b="1" i="0"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lphaLcParenR"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More specific salary information, remote vs. in-person, 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i="0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arenR"/>
            </a:pPr>
            <a:r>
              <a:rPr b="1" i="0" lang="en-US" sz="3000"/>
              <a:t>Additional Ensembling and feature engineering</a:t>
            </a:r>
            <a:endParaRPr b="1" i="0"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AutoNum type="arabicParenR"/>
            </a:pPr>
            <a:r>
              <a:rPr b="1" i="0" lang="en-US" sz="3000"/>
              <a:t>Explore Gradient Boosted Tree Models </a:t>
            </a:r>
            <a:endParaRPr b="1" i="0"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arenR"/>
            </a:pPr>
            <a:r>
              <a:rPr b="1" i="0" lang="en-US" sz="3000"/>
              <a:t>Measure efficacy of intervention methods, adjust as necessary</a:t>
            </a:r>
            <a:endParaRPr b="1" i="0" sz="3000"/>
          </a:p>
        </p:txBody>
      </p:sp>
      <p:sp>
        <p:nvSpPr>
          <p:cNvPr id="179" name="Google Shape;179;p5"/>
          <p:cNvSpPr txBox="1"/>
          <p:nvPr/>
        </p:nvSpPr>
        <p:spPr>
          <a:xfrm>
            <a:off x="300625" y="4911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27" l="0" r="0" t="782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2021785" y="1937921"/>
            <a:ext cx="7920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b="0" lang="en-US" sz="7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sz="70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6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4795600" y="3088775"/>
            <a:ext cx="2373250" cy="18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67f7dd05b_0_79"/>
          <p:cNvSpPr txBox="1"/>
          <p:nvPr>
            <p:ph idx="1" type="body"/>
          </p:nvPr>
        </p:nvSpPr>
        <p:spPr>
          <a:xfrm>
            <a:off x="766763" y="476250"/>
            <a:ext cx="8641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0"/>
              <a:buNone/>
            </a:pPr>
            <a:r>
              <a:rPr lang="en-US">
                <a:solidFill>
                  <a:srgbClr val="7F7F7F"/>
                </a:solidFill>
              </a:rPr>
              <a:t>Appendix</a:t>
            </a:r>
            <a:endParaRPr/>
          </a:p>
        </p:txBody>
      </p:sp>
      <p:pic>
        <p:nvPicPr>
          <p:cNvPr id="193" name="Google Shape;193;gf67f7dd05b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150" y="1361550"/>
            <a:ext cx="5330019" cy="524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67f7dd05b_0_86"/>
          <p:cNvSpPr txBox="1"/>
          <p:nvPr>
            <p:ph idx="1" type="body"/>
          </p:nvPr>
        </p:nvSpPr>
        <p:spPr>
          <a:xfrm>
            <a:off x="766763" y="476250"/>
            <a:ext cx="8641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0"/>
              <a:buNone/>
            </a:pPr>
            <a:r>
              <a:rPr lang="en-US">
                <a:solidFill>
                  <a:srgbClr val="7F7F7F"/>
                </a:solidFill>
              </a:rPr>
              <a:t>Appendix</a:t>
            </a:r>
            <a:endParaRPr/>
          </a:p>
        </p:txBody>
      </p:sp>
      <p:pic>
        <p:nvPicPr>
          <p:cNvPr id="200" name="Google Shape;200;gf67f7dd05b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702" y="2344750"/>
            <a:ext cx="4298600" cy="35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8" l="8333" r="8333" t="248"/>
          <a:stretch/>
        </p:blipFill>
        <p:spPr>
          <a:xfrm rot="-5400000">
            <a:off x="-381059" y="380937"/>
            <a:ext cx="6858128" cy="60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 rot="-5400000">
            <a:off x="159260" y="1535101"/>
            <a:ext cx="6823769" cy="3753567"/>
          </a:xfrm>
          <a:custGeom>
            <a:rect b="b" l="l" r="r" t="t"/>
            <a:pathLst>
              <a:path extrusionOk="0" h="6712794" w="12146228">
                <a:moveTo>
                  <a:pt x="0" y="6704086"/>
                </a:moveTo>
                <a:lnTo>
                  <a:pt x="6094685" y="1"/>
                </a:lnTo>
                <a:lnTo>
                  <a:pt x="12146228" y="6712794"/>
                </a:lnTo>
                <a:lnTo>
                  <a:pt x="0" y="6704086"/>
                </a:lnTo>
                <a:close/>
              </a:path>
            </a:pathLst>
          </a:custGeom>
          <a:solidFill>
            <a:srgbClr val="254181">
              <a:alpha val="6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 txBox="1"/>
          <p:nvPr/>
        </p:nvSpPr>
        <p:spPr>
          <a:xfrm rot="-5400000">
            <a:off x="3491917" y="2967366"/>
            <a:ext cx="3798632" cy="833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70" name="Google Shape;70;p2"/>
          <p:cNvSpPr txBox="1"/>
          <p:nvPr/>
        </p:nvSpPr>
        <p:spPr>
          <a:xfrm>
            <a:off x="7536150" y="1986450"/>
            <a:ext cx="4487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01  Problem &amp; Key Questions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02  Methodology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03  Results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04  Conclusions &amp; </a:t>
            </a: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05  Next Steps</a:t>
            </a:r>
            <a:endParaRPr b="1" sz="2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7536160" y="1355788"/>
            <a:ext cx="3191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1" sz="2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643" l="0" r="0" t="8644"/>
          <a:stretch/>
        </p:blipFill>
        <p:spPr>
          <a:xfrm rot="-5400000">
            <a:off x="-1499932" y="1528212"/>
            <a:ext cx="6826772" cy="376434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"/>
          <p:cNvSpPr/>
          <p:nvPr/>
        </p:nvSpPr>
        <p:spPr>
          <a:xfrm rot="-5400000">
            <a:off x="213780" y="1528060"/>
            <a:ext cx="6832253" cy="3759165"/>
          </a:xfrm>
          <a:custGeom>
            <a:rect b="b" l="l" r="r" t="t"/>
            <a:pathLst>
              <a:path extrusionOk="0" h="6712794" w="12146228">
                <a:moveTo>
                  <a:pt x="0" y="6704086"/>
                </a:moveTo>
                <a:lnTo>
                  <a:pt x="6094685" y="1"/>
                </a:lnTo>
                <a:lnTo>
                  <a:pt x="12146228" y="6712794"/>
                </a:lnTo>
                <a:lnTo>
                  <a:pt x="0" y="67040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5840450" y="455100"/>
            <a:ext cx="5809800" cy="5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Problem: </a:t>
            </a:r>
            <a:endParaRPr b="1" sz="3000">
              <a:solidFill>
                <a:schemeClr val="accen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Employee attrition has increased dramatically at MTS 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Key Questions:</a:t>
            </a:r>
            <a:endParaRPr b="1" sz="3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500"/>
              <a:buFont typeface="Calibri"/>
              <a:buAutoNum type="arabicParenR"/>
            </a:pPr>
            <a:r>
              <a:rPr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Who are the </a:t>
            </a:r>
            <a:r>
              <a:rPr b="1"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employees</a:t>
            </a:r>
            <a:r>
              <a:rPr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 that are </a:t>
            </a:r>
            <a:r>
              <a:rPr b="1"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most likely to resign?</a:t>
            </a:r>
            <a:endParaRPr b="1" sz="2500">
              <a:solidFill>
                <a:srgbClr val="2429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500"/>
              <a:buFont typeface="Calibri"/>
              <a:buAutoNum type="arabicParenR"/>
            </a:pPr>
            <a:r>
              <a:rPr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b="1"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factors</a:t>
            </a:r>
            <a:r>
              <a:rPr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 have the </a:t>
            </a:r>
            <a:r>
              <a:rPr b="1"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largest influence</a:t>
            </a:r>
            <a:r>
              <a:rPr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 of whether employees leave?</a:t>
            </a:r>
            <a:endParaRPr sz="2500">
              <a:solidFill>
                <a:srgbClr val="2429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500"/>
              <a:buFont typeface="Calibri"/>
              <a:buAutoNum type="arabicParenR"/>
            </a:pPr>
            <a:r>
              <a:rPr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What might </a:t>
            </a:r>
            <a:r>
              <a:rPr b="1"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appropriate and effective interventions</a:t>
            </a:r>
            <a:r>
              <a:rPr lang="en-US" sz="250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 look like, and what aspects might they target?</a:t>
            </a:r>
            <a:endParaRPr sz="2500">
              <a:solidFill>
                <a:srgbClr val="24292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" name="Google Shape;79;p3"/>
          <p:cNvGrpSpPr/>
          <p:nvPr/>
        </p:nvGrpSpPr>
        <p:grpSpPr>
          <a:xfrm>
            <a:off x="1907623" y="2500850"/>
            <a:ext cx="2960104" cy="1590675"/>
            <a:chOff x="5053452" y="703656"/>
            <a:chExt cx="2960104" cy="1590675"/>
          </a:xfrm>
        </p:grpSpPr>
        <p:grpSp>
          <p:nvGrpSpPr>
            <p:cNvPr id="80" name="Google Shape;80;p3"/>
            <p:cNvGrpSpPr/>
            <p:nvPr/>
          </p:nvGrpSpPr>
          <p:grpSpPr>
            <a:xfrm>
              <a:off x="5663657" y="703656"/>
              <a:ext cx="2349900" cy="1590675"/>
              <a:chOff x="1927042" y="1006440"/>
              <a:chExt cx="2349900" cy="1590675"/>
            </a:xfrm>
          </p:grpSpPr>
          <p:sp>
            <p:nvSpPr>
              <p:cNvPr id="81" name="Google Shape;81;p3"/>
              <p:cNvSpPr txBox="1"/>
              <p:nvPr/>
            </p:nvSpPr>
            <p:spPr>
              <a:xfrm>
                <a:off x="1927042" y="1642815"/>
                <a:ext cx="23499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Problem &amp; </a:t>
                </a:r>
                <a:endParaRPr b="1" sz="2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Key Questions</a:t>
                </a:r>
                <a:endParaRPr b="1" sz="2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3"/>
              <p:cNvSpPr txBox="1"/>
              <p:nvPr/>
            </p:nvSpPr>
            <p:spPr>
              <a:xfrm>
                <a:off x="2731489" y="1006440"/>
                <a:ext cx="7410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000"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01</a:t>
                </a:r>
                <a:endParaRPr b="1" sz="40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83;p3"/>
            <p:cNvSpPr/>
            <p:nvPr/>
          </p:nvSpPr>
          <p:spPr>
            <a:xfrm rot="-2700000">
              <a:off x="5142814" y="1388886"/>
              <a:ext cx="431477" cy="431477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fb39790ad7_0_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643" l="0" r="0" t="8643"/>
          <a:stretch/>
        </p:blipFill>
        <p:spPr>
          <a:xfrm rot="-5400000">
            <a:off x="-1499931" y="1528212"/>
            <a:ext cx="6826771" cy="376434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fb39790ad7_0_1"/>
          <p:cNvSpPr/>
          <p:nvPr/>
        </p:nvSpPr>
        <p:spPr>
          <a:xfrm rot="-5400000">
            <a:off x="213780" y="1528060"/>
            <a:ext cx="6832253" cy="3759165"/>
          </a:xfrm>
          <a:custGeom>
            <a:rect b="b" l="l" r="r" t="t"/>
            <a:pathLst>
              <a:path extrusionOk="0" h="6712794" w="12146228">
                <a:moveTo>
                  <a:pt x="0" y="6704086"/>
                </a:moveTo>
                <a:lnTo>
                  <a:pt x="6094685" y="1"/>
                </a:lnTo>
                <a:lnTo>
                  <a:pt x="12146228" y="6712794"/>
                </a:lnTo>
                <a:lnTo>
                  <a:pt x="0" y="67040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gfb39790ad7_0_1"/>
          <p:cNvGrpSpPr/>
          <p:nvPr/>
        </p:nvGrpSpPr>
        <p:grpSpPr>
          <a:xfrm>
            <a:off x="2421032" y="2671625"/>
            <a:ext cx="2417745" cy="1513069"/>
            <a:chOff x="1771107" y="1177223"/>
            <a:chExt cx="3888300" cy="1513069"/>
          </a:xfrm>
        </p:grpSpPr>
        <p:sp>
          <p:nvSpPr>
            <p:cNvPr id="91" name="Google Shape;91;gfb39790ad7_0_1"/>
            <p:cNvSpPr txBox="1"/>
            <p:nvPr/>
          </p:nvSpPr>
          <p:spPr>
            <a:xfrm>
              <a:off x="1771107" y="1724061"/>
              <a:ext cx="388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Methodology</a:t>
              </a:r>
              <a:endParaRPr/>
            </a:p>
          </p:txBody>
        </p:sp>
        <p:sp>
          <p:nvSpPr>
            <p:cNvPr id="92" name="Google Shape;92;gfb39790ad7_0_1"/>
            <p:cNvSpPr/>
            <p:nvPr/>
          </p:nvSpPr>
          <p:spPr>
            <a:xfrm>
              <a:off x="2192846" y="2290092"/>
              <a:ext cx="309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gfb39790ad7_0_1"/>
            <p:cNvSpPr txBox="1"/>
            <p:nvPr/>
          </p:nvSpPr>
          <p:spPr>
            <a:xfrm>
              <a:off x="2768174" y="1177223"/>
              <a:ext cx="1214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4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gfb39790ad7_0_1"/>
          <p:cNvSpPr/>
          <p:nvPr/>
        </p:nvSpPr>
        <p:spPr>
          <a:xfrm>
            <a:off x="5811850" y="225063"/>
            <a:ext cx="5565300" cy="174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fb39790ad7_0_1"/>
          <p:cNvSpPr/>
          <p:nvPr/>
        </p:nvSpPr>
        <p:spPr>
          <a:xfrm>
            <a:off x="5811850" y="2484288"/>
            <a:ext cx="5565300" cy="174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fb39790ad7_0_1"/>
          <p:cNvSpPr/>
          <p:nvPr/>
        </p:nvSpPr>
        <p:spPr>
          <a:xfrm>
            <a:off x="5811850" y="4810513"/>
            <a:ext cx="5565300" cy="174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fb39790ad7_0_1"/>
          <p:cNvSpPr txBox="1"/>
          <p:nvPr/>
        </p:nvSpPr>
        <p:spPr>
          <a:xfrm>
            <a:off x="7925350" y="325338"/>
            <a:ext cx="3191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Problem scoping, determination of performance metrics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Data exploration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Initial i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nsights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fb39790ad7_0_1"/>
          <p:cNvSpPr/>
          <p:nvPr/>
        </p:nvSpPr>
        <p:spPr>
          <a:xfrm rot="-2700000">
            <a:off x="1996985" y="3186080"/>
            <a:ext cx="431477" cy="43147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fb39790ad7_0_1"/>
          <p:cNvSpPr txBox="1"/>
          <p:nvPr/>
        </p:nvSpPr>
        <p:spPr>
          <a:xfrm>
            <a:off x="7831150" y="2572038"/>
            <a:ext cx="3380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Modeling &amp; Selection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Model tuning and optimization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fb39790ad7_0_1"/>
          <p:cNvSpPr txBox="1"/>
          <p:nvPr/>
        </p:nvSpPr>
        <p:spPr>
          <a:xfrm>
            <a:off x="7925350" y="5143613"/>
            <a:ext cx="286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Conclusions and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recommendations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Outline for next steps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fb39790ad7_0_1"/>
          <p:cNvSpPr txBox="1"/>
          <p:nvPr/>
        </p:nvSpPr>
        <p:spPr>
          <a:xfrm>
            <a:off x="6157250" y="543675"/>
            <a:ext cx="160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First Steps</a:t>
            </a:r>
            <a:endParaRPr b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gfb39790ad7_0_1"/>
          <p:cNvSpPr txBox="1"/>
          <p:nvPr/>
        </p:nvSpPr>
        <p:spPr>
          <a:xfrm>
            <a:off x="6157250" y="2541213"/>
            <a:ext cx="160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Testing and</a:t>
            </a:r>
            <a:endParaRPr b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Tuning </a:t>
            </a:r>
            <a:endParaRPr b="1" sz="3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gfb39790ad7_0_1"/>
          <p:cNvSpPr txBox="1"/>
          <p:nvPr/>
        </p:nvSpPr>
        <p:spPr>
          <a:xfrm>
            <a:off x="5934050" y="5143625"/>
            <a:ext cx="2055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Results and</a:t>
            </a:r>
            <a:endParaRPr b="1"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Conclusions </a:t>
            </a:r>
            <a:endParaRPr b="1"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gfb39790ad7_0_1"/>
          <p:cNvSpPr/>
          <p:nvPr/>
        </p:nvSpPr>
        <p:spPr>
          <a:xfrm>
            <a:off x="8212600" y="2041038"/>
            <a:ext cx="763800" cy="36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05" name="Google Shape;105;gfb39790ad7_0_1"/>
          <p:cNvSpPr/>
          <p:nvPr/>
        </p:nvSpPr>
        <p:spPr>
          <a:xfrm>
            <a:off x="8212600" y="4303051"/>
            <a:ext cx="763800" cy="43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67f7dd05b_0_14"/>
          <p:cNvSpPr txBox="1"/>
          <p:nvPr>
            <p:ph idx="1" type="body"/>
          </p:nvPr>
        </p:nvSpPr>
        <p:spPr>
          <a:xfrm>
            <a:off x="766763" y="476250"/>
            <a:ext cx="8641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The Case for Classification &amp; Key Metrics</a:t>
            </a:r>
            <a:endParaRPr/>
          </a:p>
        </p:txBody>
      </p:sp>
      <p:pic>
        <p:nvPicPr>
          <p:cNvPr id="111" name="Google Shape;111;gf67f7dd05b_0_14"/>
          <p:cNvPicPr preferRelativeResize="0"/>
          <p:nvPr/>
        </p:nvPicPr>
        <p:blipFill rotWithShape="1">
          <a:blip r:embed="rId3">
            <a:alphaModFix/>
          </a:blip>
          <a:srcRect b="-26150" l="-21086" r="-14691" t="-9626"/>
          <a:stretch/>
        </p:blipFill>
        <p:spPr>
          <a:xfrm>
            <a:off x="75500" y="2050354"/>
            <a:ext cx="6581152" cy="439114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f67f7dd05b_0_14"/>
          <p:cNvSpPr txBox="1"/>
          <p:nvPr>
            <p:ph idx="2" type="body"/>
          </p:nvPr>
        </p:nvSpPr>
        <p:spPr>
          <a:xfrm>
            <a:off x="6656650" y="2050350"/>
            <a:ext cx="51516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classification model is well suited for MTS’s problem as it allows us to </a:t>
            </a:r>
            <a:r>
              <a:rPr b="1" lang="en-US"/>
              <a:t>group employees</a:t>
            </a:r>
            <a:r>
              <a:rPr lang="en-US"/>
              <a:t> and </a:t>
            </a:r>
            <a:r>
              <a:rPr b="1" lang="en-US"/>
              <a:t>perform interventions on specific employees</a:t>
            </a:r>
            <a:r>
              <a:rPr lang="en-US"/>
              <a:t> who are at high risk of leaving.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67f7dd05b_0_64"/>
          <p:cNvSpPr txBox="1"/>
          <p:nvPr>
            <p:ph idx="1" type="body"/>
          </p:nvPr>
        </p:nvSpPr>
        <p:spPr>
          <a:xfrm>
            <a:off x="766763" y="476250"/>
            <a:ext cx="86415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The Case for Classification &amp; Key Metrics</a:t>
            </a:r>
            <a:endParaRPr/>
          </a:p>
        </p:txBody>
      </p:sp>
      <p:sp>
        <p:nvSpPr>
          <p:cNvPr id="118" name="Google Shape;118;gf67f7dd05b_0_64"/>
          <p:cNvSpPr txBox="1"/>
          <p:nvPr>
            <p:ph idx="2" type="body"/>
          </p:nvPr>
        </p:nvSpPr>
        <p:spPr>
          <a:xfrm>
            <a:off x="6579775" y="3673400"/>
            <a:ext cx="51516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u="sng"/>
              <a:t>Key Metrics</a:t>
            </a:r>
            <a:endParaRPr b="1" i="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i="0" lang="en-US"/>
              <a:t>Recall</a:t>
            </a:r>
            <a:r>
              <a:rPr i="0" lang="en-US"/>
              <a:t> - It is important to correctly identify employees that are likely to leave</a:t>
            </a:r>
            <a:endParaRPr i="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i="0" lang="en-US"/>
              <a:t>Accuracy</a:t>
            </a:r>
            <a:r>
              <a:rPr i="0" lang="en-US"/>
              <a:t> -  This is secondary, however, the model should be able to segment as well as possible once recall is optimized</a:t>
            </a:r>
            <a:endParaRPr i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/>
          </a:p>
        </p:txBody>
      </p:sp>
      <p:pic>
        <p:nvPicPr>
          <p:cNvPr id="119" name="Google Shape;119;gf67f7dd05b_0_64"/>
          <p:cNvPicPr preferRelativeResize="0"/>
          <p:nvPr/>
        </p:nvPicPr>
        <p:blipFill rotWithShape="1">
          <a:blip r:embed="rId3">
            <a:alphaModFix/>
          </a:blip>
          <a:srcRect b="-26150" l="-21086" r="-14691" t="-9626"/>
          <a:stretch/>
        </p:blipFill>
        <p:spPr>
          <a:xfrm>
            <a:off x="75500" y="2050354"/>
            <a:ext cx="6581152" cy="43911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f67f7dd05b_0_64"/>
          <p:cNvSpPr txBox="1"/>
          <p:nvPr>
            <p:ph idx="2" type="body"/>
          </p:nvPr>
        </p:nvSpPr>
        <p:spPr>
          <a:xfrm>
            <a:off x="6656650" y="2050350"/>
            <a:ext cx="51516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classification model is well suited for MTS’s problem as it allows us to </a:t>
            </a:r>
            <a:r>
              <a:rPr b="1" lang="en-US"/>
              <a:t>group employees</a:t>
            </a:r>
            <a:r>
              <a:rPr lang="en-US"/>
              <a:t> and </a:t>
            </a:r>
            <a:r>
              <a:rPr b="1" lang="en-US"/>
              <a:t>perform interventions on specific employees</a:t>
            </a:r>
            <a:r>
              <a:rPr lang="en-US"/>
              <a:t> who are at high risk of leaving.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67f7dd05b_0_54"/>
          <p:cNvSpPr txBox="1"/>
          <p:nvPr>
            <p:ph idx="1" type="body"/>
          </p:nvPr>
        </p:nvSpPr>
        <p:spPr>
          <a:xfrm>
            <a:off x="766763" y="476250"/>
            <a:ext cx="8641500" cy="830400"/>
          </a:xfrm>
          <a:prstGeom prst="rect">
            <a:avLst/>
          </a:prstGeom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Initial Exploration</a:t>
            </a:r>
            <a:endParaRPr/>
          </a:p>
        </p:txBody>
      </p:sp>
      <p:pic>
        <p:nvPicPr>
          <p:cNvPr id="127" name="Google Shape;127;gf67f7dd05b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200" y="2111175"/>
            <a:ext cx="4762300" cy="40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f67f7dd05b_0_54"/>
          <p:cNvSpPr txBox="1"/>
          <p:nvPr/>
        </p:nvSpPr>
        <p:spPr>
          <a:xfrm>
            <a:off x="761875" y="2013725"/>
            <a:ext cx="53340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Roughly </a:t>
            </a: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76%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of the employees in the dataset remain at MTS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Satisfaction levels are higher on average for employees who stayed versus those who left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6.6%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employees in the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high-salary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band have left the company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appears to be a relationship between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working hours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satisfaction scores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f67f7dd05b_0_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643" l="0" r="0" t="8643"/>
          <a:stretch/>
        </p:blipFill>
        <p:spPr>
          <a:xfrm rot="-5400000">
            <a:off x="-1499931" y="1528212"/>
            <a:ext cx="6826771" cy="376434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f67f7dd05b_0_33"/>
          <p:cNvSpPr/>
          <p:nvPr/>
        </p:nvSpPr>
        <p:spPr>
          <a:xfrm rot="-5400000">
            <a:off x="213780" y="1528060"/>
            <a:ext cx="6832253" cy="3759165"/>
          </a:xfrm>
          <a:custGeom>
            <a:rect b="b" l="l" r="r" t="t"/>
            <a:pathLst>
              <a:path extrusionOk="0" h="6712794" w="12146228">
                <a:moveTo>
                  <a:pt x="0" y="6704086"/>
                </a:moveTo>
                <a:lnTo>
                  <a:pt x="6094685" y="1"/>
                </a:lnTo>
                <a:lnTo>
                  <a:pt x="12146228" y="6712794"/>
                </a:lnTo>
                <a:lnTo>
                  <a:pt x="0" y="67040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gf67f7dd05b_0_33"/>
          <p:cNvGrpSpPr/>
          <p:nvPr/>
        </p:nvGrpSpPr>
        <p:grpSpPr>
          <a:xfrm>
            <a:off x="2683270" y="2671625"/>
            <a:ext cx="2489770" cy="1513069"/>
            <a:chOff x="2192846" y="1177223"/>
            <a:chExt cx="4004133" cy="1513069"/>
          </a:xfrm>
        </p:grpSpPr>
        <p:sp>
          <p:nvSpPr>
            <p:cNvPr id="136" name="Google Shape;136;gf67f7dd05b_0_33"/>
            <p:cNvSpPr txBox="1"/>
            <p:nvPr/>
          </p:nvSpPr>
          <p:spPr>
            <a:xfrm>
              <a:off x="2308679" y="1766411"/>
              <a:ext cx="388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/>
            </a:p>
          </p:txBody>
        </p:sp>
        <p:sp>
          <p:nvSpPr>
            <p:cNvPr id="137" name="Google Shape;137;gf67f7dd05b_0_33"/>
            <p:cNvSpPr/>
            <p:nvPr/>
          </p:nvSpPr>
          <p:spPr>
            <a:xfrm>
              <a:off x="2192846" y="2290092"/>
              <a:ext cx="309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gf67f7dd05b_0_33"/>
            <p:cNvSpPr txBox="1"/>
            <p:nvPr/>
          </p:nvSpPr>
          <p:spPr>
            <a:xfrm>
              <a:off x="2768174" y="1177223"/>
              <a:ext cx="1214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4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gf67f7dd05b_0_33"/>
          <p:cNvSpPr/>
          <p:nvPr/>
        </p:nvSpPr>
        <p:spPr>
          <a:xfrm rot="-2700000">
            <a:off x="1996985" y="3186080"/>
            <a:ext cx="431477" cy="43147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f67f7dd05b_0_33"/>
          <p:cNvSpPr txBox="1"/>
          <p:nvPr/>
        </p:nvSpPr>
        <p:spPr>
          <a:xfrm>
            <a:off x="4799300" y="821325"/>
            <a:ext cx="6891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Models tested included: K-NN, Logistic Regression, Decision Tree, Random Forest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Feature engineering and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optimization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Included: creation of dummy variables, testing dummy variables vs. numeric substitution 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f67f7dd05b_0_33"/>
          <p:cNvSpPr txBox="1"/>
          <p:nvPr/>
        </p:nvSpPr>
        <p:spPr>
          <a:xfrm>
            <a:off x="5376225" y="2907275"/>
            <a:ext cx="2284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Strong Performance Following Optimization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Forest: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Recall: 97.3%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Accuracy: 98.2%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Recall: 96.7%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Accuracy: 97.9%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K-Nearest Neighbors (N=9) 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Recall: 92.7%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Accuracy: 93.9%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f67f7dd05b_0_33"/>
          <p:cNvSpPr txBox="1"/>
          <p:nvPr/>
        </p:nvSpPr>
        <p:spPr>
          <a:xfrm>
            <a:off x="8751075" y="2907275"/>
            <a:ext cx="2143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Weaker</a:t>
            </a:r>
            <a:r>
              <a:rPr b="1" lang="en-US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Performance even after Optimization</a:t>
            </a:r>
            <a:endParaRPr b="1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 Regression:</a:t>
            </a:r>
            <a:endParaRPr b="1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Recall: 82.6%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Accuracy: 71.8%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f67f7dd05b_0_1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643" l="0" r="0" t="8643"/>
          <a:stretch/>
        </p:blipFill>
        <p:spPr>
          <a:xfrm rot="-5400000">
            <a:off x="-1499931" y="1528212"/>
            <a:ext cx="6826771" cy="376434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f67f7dd05b_0_126"/>
          <p:cNvSpPr/>
          <p:nvPr/>
        </p:nvSpPr>
        <p:spPr>
          <a:xfrm rot="-5400000">
            <a:off x="213780" y="1528060"/>
            <a:ext cx="6832253" cy="3759165"/>
          </a:xfrm>
          <a:custGeom>
            <a:rect b="b" l="l" r="r" t="t"/>
            <a:pathLst>
              <a:path extrusionOk="0" h="6712794" w="12146228">
                <a:moveTo>
                  <a:pt x="0" y="6704086"/>
                </a:moveTo>
                <a:lnTo>
                  <a:pt x="6094685" y="1"/>
                </a:lnTo>
                <a:lnTo>
                  <a:pt x="12146228" y="6712794"/>
                </a:lnTo>
                <a:lnTo>
                  <a:pt x="0" y="67040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gf67f7dd05b_0_126"/>
          <p:cNvGrpSpPr/>
          <p:nvPr/>
        </p:nvGrpSpPr>
        <p:grpSpPr>
          <a:xfrm>
            <a:off x="2683270" y="2671625"/>
            <a:ext cx="2489770" cy="1513069"/>
            <a:chOff x="2192846" y="1177223"/>
            <a:chExt cx="4004133" cy="1513069"/>
          </a:xfrm>
        </p:grpSpPr>
        <p:sp>
          <p:nvSpPr>
            <p:cNvPr id="150" name="Google Shape;150;gf67f7dd05b_0_126"/>
            <p:cNvSpPr txBox="1"/>
            <p:nvPr/>
          </p:nvSpPr>
          <p:spPr>
            <a:xfrm>
              <a:off x="2308679" y="1766411"/>
              <a:ext cx="388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/>
            </a:p>
          </p:txBody>
        </p:sp>
        <p:sp>
          <p:nvSpPr>
            <p:cNvPr id="151" name="Google Shape;151;gf67f7dd05b_0_126"/>
            <p:cNvSpPr/>
            <p:nvPr/>
          </p:nvSpPr>
          <p:spPr>
            <a:xfrm>
              <a:off x="2192846" y="2290092"/>
              <a:ext cx="3096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f67f7dd05b_0_126"/>
            <p:cNvSpPr txBox="1"/>
            <p:nvPr/>
          </p:nvSpPr>
          <p:spPr>
            <a:xfrm>
              <a:off x="2768174" y="1177223"/>
              <a:ext cx="1214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4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gf67f7dd05b_0_126"/>
          <p:cNvSpPr/>
          <p:nvPr/>
        </p:nvSpPr>
        <p:spPr>
          <a:xfrm rot="-2700000">
            <a:off x="1996985" y="3186080"/>
            <a:ext cx="431477" cy="431477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f67f7dd05b_0_126"/>
          <p:cNvSpPr txBox="1"/>
          <p:nvPr/>
        </p:nvSpPr>
        <p:spPr>
          <a:xfrm>
            <a:off x="4799300" y="821325"/>
            <a:ext cx="6891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Models tested included: K-NN, Logistic Regression, Decision Tree, Random Forest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Feature engineering and optimization Included: creation of dummy variables, testing dummy variables vs. numeric substitution 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f67f7dd05b_0_126"/>
          <p:cNvSpPr txBox="1"/>
          <p:nvPr/>
        </p:nvSpPr>
        <p:spPr>
          <a:xfrm>
            <a:off x="5376225" y="2907275"/>
            <a:ext cx="2284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Strong Performance Following Optimization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Forest: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Recall: 97.3%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Accuracy: 98.2%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Recall: 96.7%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Accuracy: 97.9%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K-Nearest Neighbors (N=9) </a:t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Recall: 92.7%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Accuracy: 93.9%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f67f7dd05b_0_126"/>
          <p:cNvSpPr txBox="1"/>
          <p:nvPr/>
        </p:nvSpPr>
        <p:spPr>
          <a:xfrm>
            <a:off x="8751075" y="2907275"/>
            <a:ext cx="2143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Weaker Performance even after Optimization</a:t>
            </a:r>
            <a:endParaRPr b="1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99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 Regression:</a:t>
            </a:r>
            <a:endParaRPr b="1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Recall: 82.6%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b="1"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Accuracy: 71.8%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99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f67f7dd05b_0_126"/>
          <p:cNvSpPr/>
          <p:nvPr/>
        </p:nvSpPr>
        <p:spPr>
          <a:xfrm>
            <a:off x="5312200" y="3541350"/>
            <a:ext cx="2104500" cy="88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사용자 지정 200">
      <a:dk1>
        <a:srgbClr val="000000"/>
      </a:dk1>
      <a:lt1>
        <a:srgbClr val="FFFFFF"/>
      </a:lt1>
      <a:dk2>
        <a:srgbClr val="8AA3B4"/>
      </a:dk2>
      <a:lt2>
        <a:srgbClr val="E6EAEE"/>
      </a:lt2>
      <a:accent1>
        <a:srgbClr val="3258AC"/>
      </a:accent1>
      <a:accent2>
        <a:srgbClr val="838DBF"/>
      </a:accent2>
      <a:accent3>
        <a:srgbClr val="709FBC"/>
      </a:accent3>
      <a:accent4>
        <a:srgbClr val="6BA9B5"/>
      </a:accent4>
      <a:accent5>
        <a:srgbClr val="3F7081"/>
      </a:accent5>
      <a:accent6>
        <a:srgbClr val="6E8CE0"/>
      </a:accent6>
      <a:hlink>
        <a:srgbClr val="7F7F7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2010-02-01T08:03:16Z</dcterms:created>
  <dc:creator>Slide Members by HS.SEO</dc:creator>
</cp:coreProperties>
</file>